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7" r:id="rId1"/>
  </p:sldMasterIdLst>
  <p:handoutMasterIdLst>
    <p:handoutMasterId r:id="rId4"/>
  </p:handoutMasterIdLst>
  <p:sldIdLst>
    <p:sldId id="256" r:id="rId2"/>
    <p:sldId id="257"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7" d="100"/>
          <a:sy n="57" d="100"/>
        </p:scale>
        <p:origin x="-2184" y="-72"/>
      </p:cViewPr>
      <p:guideLst>
        <p:guide orient="horz" pos="3120"/>
        <p:guide pos="2160"/>
      </p:guideLst>
    </p:cSldViewPr>
  </p:slideViewPr>
  <p:notesTextViewPr>
    <p:cViewPr>
      <p:scale>
        <a:sx n="1" d="1"/>
        <a:sy n="1" d="1"/>
      </p:scale>
      <p:origin x="0" y="0"/>
    </p:cViewPr>
  </p:notesTextViewPr>
  <p:notesViewPr>
    <p:cSldViewPr snapToGrid="0">
      <p:cViewPr varScale="1">
        <p:scale>
          <a:sx n="55" d="100"/>
          <a:sy n="55" d="100"/>
        </p:scale>
        <p:origin x="2880"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BE8286-0E99-4073-BE4D-7486AE4BADBC}" type="datetimeFigureOut">
              <a:rPr lang="en-SG" smtClean="0"/>
              <a:t>20/10/2016</a:t>
            </a:fld>
            <a:endParaRPr lang="en-SG"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C780E6-F40A-4EA8-9381-A82770291A84}" type="slidenum">
              <a:rPr lang="en-SG" smtClean="0"/>
              <a:t>‹#›</a:t>
            </a:fld>
            <a:endParaRPr lang="en-SG"/>
          </a:p>
        </p:txBody>
      </p:sp>
    </p:spTree>
    <p:extLst>
      <p:ext uri="{BB962C8B-B14F-4D97-AF65-F5344CB8AC3E}">
        <p14:creationId xmlns:p14="http://schemas.microsoft.com/office/powerpoint/2010/main" val="319686970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6858508" cy="9906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441450" y="2617136"/>
            <a:ext cx="3981650" cy="2189103"/>
          </a:xfrm>
        </p:spPr>
        <p:txBody>
          <a:bodyPr anchor="b">
            <a:noAutofit/>
          </a:bodyPr>
          <a:lstStyle>
            <a:lvl1pPr algn="ctr">
              <a:defRPr sz="3600">
                <a:effectLst/>
              </a:defRPr>
            </a:lvl1pPr>
          </a:lstStyle>
          <a:p>
            <a:r>
              <a:rPr lang="en-US"/>
              <a:t>Click to edit Master title style</a:t>
            </a:r>
            <a:endParaRPr lang="en-US" dirty="0"/>
          </a:p>
        </p:txBody>
      </p:sp>
      <p:sp>
        <p:nvSpPr>
          <p:cNvPr id="3" name="Subtitle 2"/>
          <p:cNvSpPr>
            <a:spLocks noGrp="1"/>
          </p:cNvSpPr>
          <p:nvPr>
            <p:ph type="subTitle" idx="1"/>
          </p:nvPr>
        </p:nvSpPr>
        <p:spPr>
          <a:xfrm>
            <a:off x="1441450" y="5197584"/>
            <a:ext cx="3981650" cy="1989940"/>
          </a:xfrm>
        </p:spPr>
        <p:txBody>
          <a:bodyPr anchor="t">
            <a:normAutofit/>
          </a:bodyPr>
          <a:lstStyle>
            <a:lvl1pPr marL="0" indent="0" algn="ctr">
              <a:buNone/>
              <a:defRPr sz="15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49063" y="7301092"/>
            <a:ext cx="504957" cy="403578"/>
          </a:xfrm>
        </p:spPr>
        <p:txBody>
          <a:bodyPr/>
          <a:lstStyle/>
          <a:p>
            <a:fld id="{F7AFFB9B-9FB8-469E-96F9-4D32314110B6}" type="datetimeFigureOut">
              <a:rPr lang="en-US" smtClean="0"/>
              <a:t>20/10/2016</a:t>
            </a:fld>
            <a:endParaRPr lang="en-US" dirty="0"/>
          </a:p>
        </p:txBody>
      </p:sp>
      <p:sp>
        <p:nvSpPr>
          <p:cNvPr id="5" name="Footer Placeholder 4"/>
          <p:cNvSpPr>
            <a:spLocks noGrp="1"/>
          </p:cNvSpPr>
          <p:nvPr>
            <p:ph type="ftr" sz="quarter" idx="11"/>
          </p:nvPr>
        </p:nvSpPr>
        <p:spPr>
          <a:xfrm>
            <a:off x="1441451" y="7301092"/>
            <a:ext cx="3048645" cy="403578"/>
          </a:xfrm>
        </p:spPr>
        <p:txBody>
          <a:bodyPr/>
          <a:lstStyle/>
          <a:p>
            <a:endParaRPr lang="en-US" dirty="0"/>
          </a:p>
        </p:txBody>
      </p:sp>
      <p:sp>
        <p:nvSpPr>
          <p:cNvPr id="6" name="Slide Number Placeholder 5"/>
          <p:cNvSpPr>
            <a:spLocks noGrp="1"/>
          </p:cNvSpPr>
          <p:nvPr>
            <p:ph type="sldNum" sz="quarter" idx="12"/>
          </p:nvPr>
        </p:nvSpPr>
        <p:spPr>
          <a:xfrm>
            <a:off x="5112988" y="7301092"/>
            <a:ext cx="310112" cy="403578"/>
          </a:xfrm>
        </p:spPr>
        <p:txBody>
          <a:bodyPr/>
          <a:lstStyle/>
          <a:p>
            <a:fld id="{6D22F896-40B5-4ADD-8801-0D06FADFA095}" type="slidenum">
              <a:rPr lang="en-US" smtClean="0"/>
              <a:pPr/>
              <a:t>‹#›</a:t>
            </a:fld>
            <a:endParaRPr lang="en-US" dirty="0"/>
          </a:p>
        </p:txBody>
      </p:sp>
      <p:cxnSp>
        <p:nvCxnSpPr>
          <p:cNvPr id="15" name="Straight Connector 14"/>
          <p:cNvCxnSpPr/>
          <p:nvPr/>
        </p:nvCxnSpPr>
        <p:spPr>
          <a:xfrm>
            <a:off x="1514869" y="5014142"/>
            <a:ext cx="383481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3856487"/>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649" y="6955599"/>
            <a:ext cx="5099051" cy="818622"/>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69695" y="1492015"/>
            <a:ext cx="5318612" cy="485516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82649" y="7774221"/>
            <a:ext cx="5099051" cy="713140"/>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20/10/2016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5446938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82649" y="1309928"/>
            <a:ext cx="5099051" cy="4474687"/>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882649" y="6175962"/>
            <a:ext cx="5099052" cy="2311403"/>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20/10/2016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958849" y="5980287"/>
            <a:ext cx="495481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817717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0750" y="1418635"/>
            <a:ext cx="4800188" cy="342429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00150" y="4842933"/>
            <a:ext cx="4419599" cy="941681"/>
          </a:xfrm>
        </p:spPr>
        <p:txBody>
          <a:bodyPr anchor="ctr">
            <a:normAutofit/>
          </a:bodyPr>
          <a:lstStyle>
            <a:lvl1pPr marL="0" indent="0" algn="r">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882647" y="6273801"/>
            <a:ext cx="5099054" cy="2213563"/>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20/10/2016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637477" y="1307745"/>
            <a:ext cx="342989" cy="844676"/>
          </a:xfrm>
          <a:prstGeom prst="rect">
            <a:avLst/>
          </a:prstGeom>
        </p:spPr>
        <p:txBody>
          <a:bodyPr vert="horz" lIns="68580" tIns="34290" rIns="68580" bIns="34290" rtlCol="0" anchor="ctr">
            <a:noAutofit/>
          </a:bodyPr>
          <a:lstStyle/>
          <a:p>
            <a:pPr lvl="0"/>
            <a:r>
              <a:rPr lang="en-US" sz="5400" dirty="0">
                <a:solidFill>
                  <a:schemeClr val="tx1"/>
                </a:solidFill>
                <a:effectLst/>
              </a:rPr>
              <a:t>“</a:t>
            </a:r>
          </a:p>
        </p:txBody>
      </p:sp>
      <p:sp>
        <p:nvSpPr>
          <p:cNvPr id="15" name="TextBox 14"/>
          <p:cNvSpPr txBox="1"/>
          <p:nvPr/>
        </p:nvSpPr>
        <p:spPr>
          <a:xfrm>
            <a:off x="5725128" y="4084701"/>
            <a:ext cx="342989" cy="844676"/>
          </a:xfrm>
          <a:prstGeom prst="rect">
            <a:avLst/>
          </a:prstGeom>
        </p:spPr>
        <p:txBody>
          <a:bodyPr vert="horz" lIns="68580" tIns="34290" rIns="68580" bIns="34290" rtlCol="0" anchor="ctr">
            <a:noAutofit/>
          </a:bodyPr>
          <a:lstStyle/>
          <a:p>
            <a:pPr lvl="0" algn="r"/>
            <a:r>
              <a:rPr lang="en-US" sz="5400" dirty="0">
                <a:solidFill>
                  <a:schemeClr val="tx1"/>
                </a:solidFill>
                <a:effectLst/>
              </a:rPr>
              <a:t>”</a:t>
            </a:r>
          </a:p>
        </p:txBody>
      </p:sp>
      <p:cxnSp>
        <p:nvCxnSpPr>
          <p:cNvPr id="19" name="Straight Connector 18"/>
          <p:cNvCxnSpPr/>
          <p:nvPr/>
        </p:nvCxnSpPr>
        <p:spPr>
          <a:xfrm>
            <a:off x="958849" y="5980287"/>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561926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82652" y="4779061"/>
            <a:ext cx="5099046" cy="21216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882651" y="6900661"/>
            <a:ext cx="5099048" cy="1242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20/10/2016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5549924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57062" y="1418635"/>
            <a:ext cx="4743876" cy="3240854"/>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882651" y="5256784"/>
            <a:ext cx="5099048" cy="1281176"/>
          </a:xfrm>
        </p:spPr>
        <p:txBody>
          <a:bodyPr anchor="b">
            <a:normAutofit/>
          </a:bodyPr>
          <a:lstStyle>
            <a:lvl1pPr marL="0" indent="0" algn="l">
              <a:spcBef>
                <a:spcPts val="0"/>
              </a:spcBef>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882649" y="6542852"/>
            <a:ext cx="5099052" cy="1944511"/>
          </a:xfrm>
        </p:spPr>
        <p:txBody>
          <a:bodyPr anchor="t">
            <a:normAutofit/>
          </a:bodyPr>
          <a:lstStyle>
            <a:lvl1pPr marL="0" indent="0" algn="l">
              <a:buNone/>
              <a:defRPr sz="1200">
                <a:solidFill>
                  <a:schemeClr val="tx1"/>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20/10/2016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658546" y="1295515"/>
            <a:ext cx="342989" cy="8446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5737348" y="3766718"/>
            <a:ext cx="342989" cy="8446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958849" y="4953000"/>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880785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82649" y="1418634"/>
            <a:ext cx="5099051" cy="3314230"/>
          </a:xfrm>
        </p:spPr>
        <p:txBody>
          <a:bodyPr vert="horz" lIns="91440" tIns="45720" rIns="91440" bIns="45720" rtlCol="0" anchor="ctr">
            <a:normAutofit/>
          </a:bodyPr>
          <a:lstStyle>
            <a:lvl1pPr>
              <a:defRPr lang="en-US" sz="24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882651" y="5151120"/>
            <a:ext cx="5099048" cy="1307592"/>
          </a:xfrm>
        </p:spPr>
        <p:txBody>
          <a:bodyPr anchor="b">
            <a:normAutofit/>
          </a:bodyPr>
          <a:lstStyle>
            <a:lvl1pPr marL="0" indent="0" algn="l">
              <a:spcBef>
                <a:spcPts val="0"/>
              </a:spcBef>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882649" y="6457245"/>
            <a:ext cx="5099051" cy="2030119"/>
          </a:xfrm>
        </p:spPr>
        <p:txBody>
          <a:bodyPr anchor="t">
            <a:normAutofit/>
          </a:bodyPr>
          <a:lstStyle>
            <a:lvl1pPr marL="0" indent="0" algn="l">
              <a:buNone/>
              <a:defRPr sz="1200">
                <a:solidFill>
                  <a:schemeClr val="tx1"/>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5BB1C6-BF8F-4481-8AB2-603A1C8A906A}" type="datetimeFigureOut">
              <a:rPr lang="en-US" smtClean="0"/>
              <a:t>20/10/2016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958852" y="4953000"/>
            <a:ext cx="495481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699596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82649" y="3596863"/>
            <a:ext cx="5099052" cy="489050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20/10/2016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958850" y="3401190"/>
            <a:ext cx="495481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4215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67500" y="1309929"/>
            <a:ext cx="1214198" cy="717743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82651" y="1309929"/>
            <a:ext cx="3686632" cy="71774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20/10/2016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4684134" y="1309929"/>
            <a:ext cx="0" cy="7177434"/>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895117"/>
      </p:ext>
    </p:extLst>
  </p:cSld>
  <p:clrMapOvr>
    <a:masterClrMapping/>
  </p:clrMapOvr>
  <p:extLst>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958849" y="3403487"/>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20/10/2016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25169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58849" y="2370930"/>
            <a:ext cx="4946651" cy="2632520"/>
          </a:xfrm>
        </p:spPr>
        <p:txBody>
          <a:bodyPr anchor="b">
            <a:normAutofit/>
          </a:bodyPr>
          <a:lstStyle>
            <a:lvl1pPr algn="ctr">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958849" y="5394797"/>
            <a:ext cx="4946651" cy="1574466"/>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20/10/2016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31" name="Straight Connector 30"/>
          <p:cNvCxnSpPr/>
          <p:nvPr/>
        </p:nvCxnSpPr>
        <p:spPr>
          <a:xfrm>
            <a:off x="958850" y="5199122"/>
            <a:ext cx="494665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1809140"/>
      </p:ext>
    </p:extLst>
  </p:cSld>
  <p:clrMapOvr>
    <a:masterClrMapping/>
  </p:clrMapOvr>
  <p:extLst>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958849" y="3403487"/>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82649" y="1322154"/>
            <a:ext cx="5099051" cy="18833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82650" y="3592576"/>
            <a:ext cx="2503170" cy="497941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83864" y="3592576"/>
            <a:ext cx="2503170" cy="497941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20/10/2016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7470921"/>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2651" y="3840103"/>
            <a:ext cx="2503170" cy="832378"/>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82651" y="4684713"/>
            <a:ext cx="2503170" cy="390956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81374" y="3840103"/>
            <a:ext cx="2503170" cy="832378"/>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81374" y="4684713"/>
            <a:ext cx="2503170" cy="390956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20/10/2016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41" name="Straight Connector 40"/>
          <p:cNvCxnSpPr/>
          <p:nvPr/>
        </p:nvCxnSpPr>
        <p:spPr>
          <a:xfrm>
            <a:off x="958849" y="3401190"/>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9731273"/>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82649" y="1322154"/>
            <a:ext cx="5099051" cy="1883363"/>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20/10/2016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958849" y="3401190"/>
            <a:ext cx="49466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263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20/10/2016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82509793"/>
      </p:ext>
    </p:extLst>
  </p:cSld>
  <p:clrMapOvr>
    <a:masterClrMapping/>
  </p:clrMapOvr>
  <p:extLst>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648" y="2005660"/>
            <a:ext cx="1902599" cy="19812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3090047" y="1418636"/>
            <a:ext cx="2891654" cy="7068728"/>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2648" y="4378205"/>
            <a:ext cx="1902599" cy="3522139"/>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20/10/2016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958849" y="4206992"/>
            <a:ext cx="175019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9321356"/>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649" y="2721091"/>
            <a:ext cx="2724152" cy="1981200"/>
          </a:xfrm>
        </p:spPr>
        <p:txBody>
          <a:bodyPr anchor="b">
            <a:normAutofit/>
          </a:bodyPr>
          <a:lstStyle>
            <a:lvl1pPr algn="ctr">
              <a:defRPr sz="1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3887302" y="1492014"/>
            <a:ext cx="2197097" cy="6921974"/>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82649" y="4702291"/>
            <a:ext cx="2724151" cy="2641600"/>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20/10/2016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19464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 y="0"/>
            <a:ext cx="6864350" cy="9906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882649" y="1322154"/>
            <a:ext cx="5099051" cy="1883363"/>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2649" y="3596862"/>
            <a:ext cx="5099052" cy="497610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67503" y="8609659"/>
            <a:ext cx="861212" cy="403578"/>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C35BB1C6-BF8F-4481-8AB2-603A1C8A906A}" type="datetimeFigureOut">
              <a:rPr lang="en-US" smtClean="0"/>
              <a:t>20/10/2016</a:t>
            </a:fld>
            <a:endParaRPr lang="en-US" dirty="0"/>
          </a:p>
        </p:txBody>
      </p:sp>
      <p:sp>
        <p:nvSpPr>
          <p:cNvPr id="5" name="Footer Placeholder 4"/>
          <p:cNvSpPr>
            <a:spLocks noGrp="1"/>
          </p:cNvSpPr>
          <p:nvPr>
            <p:ph type="ftr" sz="quarter" idx="3"/>
          </p:nvPr>
        </p:nvSpPr>
        <p:spPr>
          <a:xfrm>
            <a:off x="882649" y="8609659"/>
            <a:ext cx="3828500" cy="403578"/>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5685068" y="8609659"/>
            <a:ext cx="296633" cy="403578"/>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70603140"/>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Lst>
  <p:hf sldNum="0" hdr="0" ftr="0" dt="0"/>
  <p:txStyles>
    <p:titleStyle>
      <a:lvl1pPr algn="ctr" defTabSz="342900" rtl="0" eaLnBrk="1" latinLnBrk="0" hangingPunct="1">
        <a:spcBef>
          <a:spcPct val="0"/>
        </a:spcBef>
        <a:buNone/>
        <a:defRPr sz="3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61" y="299257"/>
            <a:ext cx="6267796" cy="3880947"/>
          </a:xfrm>
        </p:spPr>
        <p:txBody>
          <a:bodyPr>
            <a:normAutofit/>
          </a:bodyPr>
          <a:lstStyle/>
          <a:p>
            <a:r>
              <a:rPr lang="en-SG" sz="2800" dirty="0" smtClean="0">
                <a:solidFill>
                  <a:srgbClr val="002060"/>
                </a:solidFill>
                <a:latin typeface="Bauhaus 93" panose="04030905020B02020C02" pitchFamily="82" charset="0"/>
              </a:rPr>
              <a:t>19.10.2016 </a:t>
            </a:r>
            <a:r>
              <a:rPr lang="en-US" sz="2800" dirty="0" err="1">
                <a:solidFill>
                  <a:srgbClr val="002060"/>
                </a:solidFill>
                <a:latin typeface="Bauhaus 93" panose="04030905020B02020C02" pitchFamily="82" charset="0"/>
              </a:rPr>
              <a:t>hari</a:t>
            </a:r>
            <a:r>
              <a:rPr lang="en-US" sz="2800" dirty="0">
                <a:solidFill>
                  <a:srgbClr val="002060"/>
                </a:solidFill>
                <a:latin typeface="Bauhaus 93" panose="04030905020B02020C02" pitchFamily="82" charset="0"/>
              </a:rPr>
              <a:t> </a:t>
            </a:r>
            <a:r>
              <a:rPr lang="en-US" sz="2800" dirty="0" err="1">
                <a:solidFill>
                  <a:srgbClr val="002060"/>
                </a:solidFill>
                <a:latin typeface="Bauhaus 93" panose="04030905020B02020C02" pitchFamily="82" charset="0"/>
              </a:rPr>
              <a:t>ketiga</a:t>
            </a:r>
            <a:r>
              <a:rPr lang="en-SG" sz="4400" dirty="0">
                <a:solidFill>
                  <a:srgbClr val="002060"/>
                </a:solidFill>
                <a:latin typeface="Bauhaus 93" panose="04030905020B02020C02" pitchFamily="82" charset="0"/>
              </a:rPr>
              <a:t/>
            </a:r>
            <a:br>
              <a:rPr lang="en-SG" sz="4400" dirty="0">
                <a:solidFill>
                  <a:srgbClr val="002060"/>
                </a:solidFill>
                <a:latin typeface="Bauhaus 93" panose="04030905020B02020C02" pitchFamily="82" charset="0"/>
              </a:rPr>
            </a:br>
            <a:r>
              <a:rPr lang="en-SG" sz="4400" dirty="0">
                <a:solidFill>
                  <a:schemeClr val="accent1">
                    <a:lumMod val="50000"/>
                  </a:schemeClr>
                </a:solidFill>
                <a:latin typeface="Bauhaus 93" panose="04030905020B02020C02" pitchFamily="82" charset="0"/>
                <a:cs typeface="Aharoni" panose="02010803020104030203" pitchFamily="2" charset="-79"/>
              </a:rPr>
              <a:t>KEM KEPIMPINAN PELAJAR </a:t>
            </a:r>
            <a:r>
              <a:rPr lang="en-SG" sz="4400" dirty="0" err="1">
                <a:solidFill>
                  <a:schemeClr val="accent1">
                    <a:lumMod val="50000"/>
                  </a:schemeClr>
                </a:solidFill>
                <a:latin typeface="Bauhaus 93" panose="04030905020B02020C02" pitchFamily="82" charset="0"/>
                <a:cs typeface="Aharoni" panose="02010803020104030203" pitchFamily="2" charset="-79"/>
              </a:rPr>
              <a:t>Smjk</a:t>
            </a:r>
            <a:r>
              <a:rPr lang="en-SG" sz="4400" dirty="0">
                <a:solidFill>
                  <a:schemeClr val="accent1">
                    <a:lumMod val="50000"/>
                  </a:schemeClr>
                </a:solidFill>
                <a:latin typeface="Bauhaus 93" panose="04030905020B02020C02" pitchFamily="82" charset="0"/>
                <a:cs typeface="Aharoni" panose="02010803020104030203" pitchFamily="2" charset="-79"/>
              </a:rPr>
              <a:t/>
            </a:r>
            <a:br>
              <a:rPr lang="en-SG" sz="4400" dirty="0">
                <a:solidFill>
                  <a:schemeClr val="accent1">
                    <a:lumMod val="50000"/>
                  </a:schemeClr>
                </a:solidFill>
                <a:latin typeface="Bauhaus 93" panose="04030905020B02020C02" pitchFamily="82" charset="0"/>
                <a:cs typeface="Aharoni" panose="02010803020104030203" pitchFamily="2" charset="-79"/>
              </a:rPr>
            </a:br>
            <a:r>
              <a:rPr lang="en-SG" sz="4400" dirty="0">
                <a:solidFill>
                  <a:schemeClr val="accent1">
                    <a:lumMod val="50000"/>
                  </a:schemeClr>
                </a:solidFill>
                <a:latin typeface="Bauhaus 93" panose="04030905020B02020C02" pitchFamily="82" charset="0"/>
                <a:cs typeface="Aharoni" panose="02010803020104030203" pitchFamily="2" charset="-79"/>
              </a:rPr>
              <a:t> ( CONFORMING)  MALAYSIA PERINGKAT KEBANGSAAN KALI 11</a:t>
            </a:r>
            <a:endParaRPr lang="en-SG" sz="4400" b="1" dirty="0">
              <a:latin typeface="Bauhaus 93" panose="04030905020B02020C02" pitchFamily="82" charset="0"/>
            </a:endParaRPr>
          </a:p>
        </p:txBody>
      </p:sp>
      <p:sp>
        <p:nvSpPr>
          <p:cNvPr id="3" name="Subtitle 2"/>
          <p:cNvSpPr>
            <a:spLocks noGrp="1"/>
          </p:cNvSpPr>
          <p:nvPr>
            <p:ph type="subTitle" idx="1"/>
          </p:nvPr>
        </p:nvSpPr>
        <p:spPr>
          <a:xfrm>
            <a:off x="1441450" y="4305994"/>
            <a:ext cx="3981650" cy="1812174"/>
          </a:xfrm>
          <a:solidFill>
            <a:schemeClr val="bg1"/>
          </a:solidFill>
        </p:spPr>
        <p:txBody>
          <a:bodyPr>
            <a:normAutofit/>
          </a:bodyPr>
          <a:lstStyle/>
          <a:p>
            <a:r>
              <a:rPr lang="en-US" sz="3600" dirty="0">
                <a:solidFill>
                  <a:schemeClr val="tx1"/>
                </a:solidFill>
                <a:latin typeface="FZShuiHei-M21" panose="03000509000000000000" pitchFamily="65" charset="-122"/>
                <a:ea typeface="FZShuiHei-M21" panose="03000509000000000000" pitchFamily="65" charset="-122"/>
              </a:rPr>
              <a:t>2016</a:t>
            </a:r>
            <a:r>
              <a:rPr lang="zh-CN" altLang="en-US" sz="3600" dirty="0">
                <a:solidFill>
                  <a:schemeClr val="tx1"/>
                </a:solidFill>
                <a:latin typeface="FZShuiHei-M21" panose="03000509000000000000" pitchFamily="65" charset="-122"/>
                <a:ea typeface="FZShuiHei-M21" panose="03000509000000000000" pitchFamily="65" charset="-122"/>
              </a:rPr>
              <a:t>年第十一届全国国民型华文中学学生领袖培训营</a:t>
            </a:r>
            <a:endParaRPr lang="en-SG" sz="3600" dirty="0">
              <a:solidFill>
                <a:schemeClr val="tx1"/>
              </a:solidFill>
              <a:latin typeface="FZShuiHei-M21" panose="03000509000000000000" pitchFamily="65" charset="-122"/>
              <a:ea typeface="FZShuiHei-M21" panose="03000509000000000000" pitchFamily="65" charset="-122"/>
            </a:endParaRPr>
          </a:p>
        </p:txBody>
      </p:sp>
    </p:spTree>
    <p:extLst>
      <p:ext uri="{BB962C8B-B14F-4D97-AF65-F5344CB8AC3E}">
        <p14:creationId xmlns:p14="http://schemas.microsoft.com/office/powerpoint/2010/main" val="667231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5389" y="482138"/>
            <a:ext cx="5868785" cy="6267796"/>
          </a:xfrm>
        </p:spPr>
        <p:txBody>
          <a:bodyPr>
            <a:normAutofit fontScale="90000"/>
          </a:bodyPr>
          <a:lstStyle/>
          <a:p>
            <a:pPr algn="l"/>
            <a:r>
              <a:rPr lang="zh-CN" altLang="en-US" sz="2700" dirty="0">
                <a:latin typeface="FZHei-B01" panose="03000509000000000000" pitchFamily="65" charset="-122"/>
                <a:ea typeface="FZHei-B01" panose="03000509000000000000" pitchFamily="65" charset="-122"/>
              </a:rPr>
              <a:t>闭幕礼</a:t>
            </a:r>
            <a:r>
              <a:rPr lang="en-US" sz="1600" dirty="0">
                <a:latin typeface="FZHei-B01" panose="03000509000000000000" pitchFamily="65" charset="-122"/>
                <a:ea typeface="FZHei-B01" panose="03000509000000000000" pitchFamily="65" charset="-122"/>
              </a:rPr>
              <a:t/>
            </a:r>
            <a:br>
              <a:rPr lang="en-US" sz="1600" dirty="0">
                <a:latin typeface="FZHei-B01" panose="03000509000000000000" pitchFamily="65" charset="-122"/>
                <a:ea typeface="FZHei-B01" panose="03000509000000000000" pitchFamily="65" charset="-122"/>
              </a:rPr>
            </a:br>
            <a:r>
              <a:rPr lang="en-US" sz="1600" dirty="0" smtClean="0">
                <a:latin typeface="FZHei-B01" panose="03000509000000000000" pitchFamily="65" charset="-122"/>
                <a:ea typeface="FZHei-B01" panose="03000509000000000000" pitchFamily="65" charset="-122"/>
              </a:rPr>
              <a:t>	</a:t>
            </a:r>
            <a:r>
              <a:rPr lang="zh-CN" altLang="en-US" sz="1600" dirty="0" smtClean="0">
                <a:latin typeface="FZHei-B01" panose="03000509000000000000" pitchFamily="65" charset="-122"/>
                <a:ea typeface="FZHei-B01" panose="03000509000000000000" pitchFamily="65" charset="-122"/>
              </a:rPr>
              <a:t>天</a:t>
            </a:r>
            <a:r>
              <a:rPr lang="zh-CN" altLang="en-US" sz="1600" dirty="0">
                <a:latin typeface="FZHei-B01" panose="03000509000000000000" pitchFamily="65" charset="-122"/>
                <a:ea typeface="FZHei-B01" panose="03000509000000000000" pitchFamily="65" charset="-122"/>
              </a:rPr>
              <a:t>下无不散之筵席，为期四天三夜的第十一届全国国民型华文中学生领袖培训营终于来到尾声。早上八时，完成培训的</a:t>
            </a:r>
            <a:r>
              <a:rPr lang="en-US" sz="1600" dirty="0">
                <a:latin typeface="FZHei-B01" panose="03000509000000000000" pitchFamily="65" charset="-122"/>
                <a:ea typeface="FZHei-B01" panose="03000509000000000000" pitchFamily="65" charset="-122"/>
              </a:rPr>
              <a:t>250</a:t>
            </a:r>
            <a:r>
              <a:rPr lang="zh-CN" altLang="en-US" sz="1600" dirty="0">
                <a:latin typeface="FZHei-B01" panose="03000509000000000000" pitchFamily="65" charset="-122"/>
                <a:ea typeface="FZHei-B01" panose="03000509000000000000" pitchFamily="65" charset="-122"/>
              </a:rPr>
              <a:t>名营员带着高昂的士气抵达新纪元学院大礼堂。经过多天培训活动的他们，显得更自信、更有斗志。</a:t>
            </a:r>
            <a:r>
              <a:rPr lang="en-US" sz="1600" dirty="0">
                <a:latin typeface="FZHei-B01" panose="03000509000000000000" pitchFamily="65" charset="-122"/>
                <a:ea typeface="FZHei-B01" panose="03000509000000000000" pitchFamily="65" charset="-122"/>
              </a:rPr>
              <a:t/>
            </a:r>
            <a:br>
              <a:rPr lang="en-US" sz="1600" dirty="0">
                <a:latin typeface="FZHei-B01" panose="03000509000000000000" pitchFamily="65" charset="-122"/>
                <a:ea typeface="FZHei-B01" panose="03000509000000000000" pitchFamily="65" charset="-122"/>
              </a:rPr>
            </a:br>
            <a:r>
              <a:rPr lang="en-US" sz="1600" dirty="0" smtClean="0">
                <a:latin typeface="FZHei-B01" panose="03000509000000000000" pitchFamily="65" charset="-122"/>
                <a:ea typeface="FZHei-B01" panose="03000509000000000000" pitchFamily="65" charset="-122"/>
              </a:rPr>
              <a:t>	</a:t>
            </a:r>
            <a:r>
              <a:rPr lang="zh-CN" altLang="en-US" sz="1600" dirty="0" smtClean="0">
                <a:latin typeface="FZHei-B01" panose="03000509000000000000" pitchFamily="65" charset="-122"/>
                <a:ea typeface="FZHei-B01" panose="03000509000000000000" pitchFamily="65" charset="-122"/>
              </a:rPr>
              <a:t>不</a:t>
            </a:r>
            <a:r>
              <a:rPr lang="zh-CN" altLang="en-US" sz="1600" dirty="0">
                <a:latin typeface="FZHei-B01" panose="03000509000000000000" pitchFamily="65" charset="-122"/>
                <a:ea typeface="FZHei-B01" panose="03000509000000000000" pitchFamily="65" charset="-122"/>
              </a:rPr>
              <a:t>久，加影育华国民型华文中学董事长丹斯里拿督曾贵秋局绅莅临。闭幕礼即正式开始。首先是全体肃立唱国歌，紧接着是播放短片。这充满意义的短片里记录了营员们这四天以来的点点滴滴，这一切成为他们青春岁月里最美好的回忆。</a:t>
            </a:r>
            <a:r>
              <a:rPr lang="en-US" sz="1600" dirty="0">
                <a:latin typeface="FZHei-B01" panose="03000509000000000000" pitchFamily="65" charset="-122"/>
                <a:ea typeface="FZHei-B01" panose="03000509000000000000" pitchFamily="65" charset="-122"/>
              </a:rPr>
              <a:t/>
            </a:r>
            <a:br>
              <a:rPr lang="en-US" sz="1600" dirty="0">
                <a:latin typeface="FZHei-B01" panose="03000509000000000000" pitchFamily="65" charset="-122"/>
                <a:ea typeface="FZHei-B01" panose="03000509000000000000" pitchFamily="65" charset="-122"/>
              </a:rPr>
            </a:br>
            <a:r>
              <a:rPr lang="en-US" sz="1600" dirty="0" smtClean="0">
                <a:latin typeface="FZHei-B01" panose="03000509000000000000" pitchFamily="65" charset="-122"/>
                <a:ea typeface="FZHei-B01" panose="03000509000000000000" pitchFamily="65" charset="-122"/>
              </a:rPr>
              <a:t>	</a:t>
            </a:r>
            <a:r>
              <a:rPr lang="zh-CN" altLang="en-US" sz="1600" dirty="0" smtClean="0">
                <a:latin typeface="FZHei-B01" panose="03000509000000000000" pitchFamily="65" charset="-122"/>
                <a:ea typeface="FZHei-B01" panose="03000509000000000000" pitchFamily="65" charset="-122"/>
              </a:rPr>
              <a:t>回</a:t>
            </a:r>
            <a:r>
              <a:rPr lang="zh-CN" altLang="en-US" sz="1600" dirty="0">
                <a:latin typeface="FZHei-B01" panose="03000509000000000000" pitchFamily="65" charset="-122"/>
                <a:ea typeface="FZHei-B01" panose="03000509000000000000" pitchFamily="65" charset="-122"/>
              </a:rPr>
              <a:t>顾短片结束后，随之是营员代表陈伟致辞，以感谢马来西亚国民型中学校长理事会的付出成全了这一次的培训营。陈同学希望未来华中能继续背负培养未来领袖的使命，承办中学生领袖培训营。接着是第十一届全国国民型华文中学学生领袖培训营工委会主席曾庆玲校长致谢辞，以及加影育华国民型华文中学董事长丹斯里拿督曾贵秋局绅致闭幕词。曾庆玲校长感谢老师工委们辛苦筹办这次的的领袖培训营，让营员们参与各种活动，从中获益不浅。曾校长希望营员们能带着这份信念成为未来卓越的人才。丹斯里拿督曾贵秋局绅则表示强调领袖应具有的条件，希望营员们多向当代伟大领袖学习，学习他们的精神，建立正面的价值观。</a:t>
            </a:r>
            <a:r>
              <a:rPr lang="en-US" sz="1600" dirty="0">
                <a:latin typeface="FZHei-B01" panose="03000509000000000000" pitchFamily="65" charset="-122"/>
                <a:ea typeface="FZHei-B01" panose="03000509000000000000" pitchFamily="65" charset="-122"/>
              </a:rPr>
              <a:t/>
            </a:r>
            <a:br>
              <a:rPr lang="en-US" sz="1600" dirty="0">
                <a:latin typeface="FZHei-B01" panose="03000509000000000000" pitchFamily="65" charset="-122"/>
                <a:ea typeface="FZHei-B01" panose="03000509000000000000" pitchFamily="65" charset="-122"/>
              </a:rPr>
            </a:br>
            <a:r>
              <a:rPr lang="en-US" sz="1600" dirty="0" smtClean="0">
                <a:latin typeface="FZHei-B01" panose="03000509000000000000" pitchFamily="65" charset="-122"/>
                <a:ea typeface="FZHei-B01" panose="03000509000000000000" pitchFamily="65" charset="-122"/>
              </a:rPr>
              <a:t>	</a:t>
            </a:r>
            <a:r>
              <a:rPr lang="zh-CN" altLang="en-US" sz="1600" dirty="0" smtClean="0">
                <a:latin typeface="FZHei-B01" panose="03000509000000000000" pitchFamily="65" charset="-122"/>
                <a:ea typeface="FZHei-B01" panose="03000509000000000000" pitchFamily="65" charset="-122"/>
              </a:rPr>
              <a:t>接</a:t>
            </a:r>
            <a:r>
              <a:rPr lang="zh-CN" altLang="en-US" sz="1600" dirty="0">
                <a:latin typeface="FZHei-B01" panose="03000509000000000000" pitchFamily="65" charset="-122"/>
                <a:ea typeface="FZHei-B01" panose="03000509000000000000" pitchFamily="65" charset="-122"/>
              </a:rPr>
              <a:t>下来，大会颁发老师、学生工委感谢状，以感谢他们无私的付出，以促使这次营会的成功举办。大会也颁发营员奖状给予顺利完成了这四天三夜的营员最后，大会也奖项给予最佳组合之冠军、亚军与季军；领袖之夜表现特出的最佳表现演出组合之冠；最佳男营员和最佳女营员。他们都是在营会中展现领袖风范的杰出营员。曾庆玲校长也不忘颁发纪念品予丹斯里拿督曾贵秋局绅。</a:t>
            </a:r>
            <a:r>
              <a:rPr lang="en-US" sz="1600" dirty="0">
                <a:latin typeface="FZHei-B01" panose="03000509000000000000" pitchFamily="65" charset="-122"/>
                <a:ea typeface="FZHei-B01" panose="03000509000000000000" pitchFamily="65" charset="-122"/>
              </a:rPr>
              <a:t/>
            </a:r>
            <a:br>
              <a:rPr lang="en-US" sz="1600" dirty="0">
                <a:latin typeface="FZHei-B01" panose="03000509000000000000" pitchFamily="65" charset="-122"/>
                <a:ea typeface="FZHei-B01" panose="03000509000000000000" pitchFamily="65" charset="-122"/>
              </a:rPr>
            </a:br>
            <a:r>
              <a:rPr lang="en-US" sz="1600" dirty="0" smtClean="0">
                <a:latin typeface="FZHei-B01" panose="03000509000000000000" pitchFamily="65" charset="-122"/>
                <a:ea typeface="FZHei-B01" panose="03000509000000000000" pitchFamily="65" charset="-122"/>
              </a:rPr>
              <a:t>	</a:t>
            </a:r>
            <a:r>
              <a:rPr lang="zh-CN" altLang="en-US" sz="1600" dirty="0" smtClean="0">
                <a:latin typeface="FZHei-B01" panose="03000509000000000000" pitchFamily="65" charset="-122"/>
                <a:ea typeface="FZHei-B01" panose="03000509000000000000" pitchFamily="65" charset="-122"/>
              </a:rPr>
              <a:t>颁</a:t>
            </a:r>
            <a:r>
              <a:rPr lang="zh-CN" altLang="en-US" sz="1600" dirty="0">
                <a:latin typeface="FZHei-B01" panose="03000509000000000000" pitchFamily="65" charset="-122"/>
                <a:ea typeface="FZHei-B01" panose="03000509000000000000" pitchFamily="65" charset="-122"/>
              </a:rPr>
              <a:t>奖结束后，曾庆玲校长移交营旗给予柔佛州陈鼎星校长，既是</a:t>
            </a:r>
            <a:r>
              <a:rPr lang="en-US" sz="1600" dirty="0">
                <a:latin typeface="FZHei-B01" panose="03000509000000000000" pitchFamily="65" charset="-122"/>
                <a:ea typeface="FZHei-B01" panose="03000509000000000000" pitchFamily="65" charset="-122"/>
              </a:rPr>
              <a:t>2017</a:t>
            </a:r>
            <a:r>
              <a:rPr lang="zh-CN" altLang="en-US" sz="1600" dirty="0">
                <a:latin typeface="FZHei-B01" panose="03000509000000000000" pitchFamily="65" charset="-122"/>
                <a:ea typeface="FZHei-B01" panose="03000509000000000000" pitchFamily="65" charset="-122"/>
              </a:rPr>
              <a:t>年第十二届全国国民型华文中学学生领袖培训营承办州属 。</a:t>
            </a:r>
            <a:r>
              <a:rPr lang="en-US" sz="1600" dirty="0">
                <a:latin typeface="FZHei-B01" panose="03000509000000000000" pitchFamily="65" charset="-122"/>
                <a:ea typeface="FZHei-B01" panose="03000509000000000000" pitchFamily="65" charset="-122"/>
              </a:rPr>
              <a:t/>
            </a:r>
            <a:br>
              <a:rPr lang="en-US" sz="1600" dirty="0">
                <a:latin typeface="FZHei-B01" panose="03000509000000000000" pitchFamily="65" charset="-122"/>
                <a:ea typeface="FZHei-B01" panose="03000509000000000000" pitchFamily="65" charset="-122"/>
              </a:rPr>
            </a:br>
            <a:r>
              <a:rPr lang="en-US" sz="1600" dirty="0" smtClean="0">
                <a:latin typeface="FZHei-B01" panose="03000509000000000000" pitchFamily="65" charset="-122"/>
                <a:ea typeface="FZHei-B01" panose="03000509000000000000" pitchFamily="65" charset="-122"/>
              </a:rPr>
              <a:t>	</a:t>
            </a:r>
            <a:r>
              <a:rPr lang="zh-CN" altLang="en-US" sz="1600" dirty="0" smtClean="0">
                <a:latin typeface="FZHei-B01" panose="03000509000000000000" pitchFamily="65" charset="-122"/>
                <a:ea typeface="FZHei-B01" panose="03000509000000000000" pitchFamily="65" charset="-122"/>
              </a:rPr>
              <a:t>全</a:t>
            </a:r>
            <a:r>
              <a:rPr lang="zh-CN" altLang="en-US" sz="1600" dirty="0">
                <a:latin typeface="FZHei-B01" panose="03000509000000000000" pitchFamily="65" charset="-122"/>
                <a:ea typeface="FZHei-B01" panose="03000509000000000000" pitchFamily="65" charset="-122"/>
              </a:rPr>
              <a:t>国国民型华文中学学生领袖培训营在营歌</a:t>
            </a:r>
            <a:r>
              <a:rPr lang="en-US" altLang="zh-CN" sz="1600" dirty="0">
                <a:latin typeface="FZHei-B01" panose="03000509000000000000" pitchFamily="65" charset="-122"/>
                <a:ea typeface="FZHei-B01" panose="03000509000000000000" pitchFamily="65" charset="-122"/>
              </a:rPr>
              <a:t>《</a:t>
            </a:r>
            <a:r>
              <a:rPr lang="zh-CN" altLang="en-US" sz="1600" dirty="0">
                <a:latin typeface="FZHei-B01" panose="03000509000000000000" pitchFamily="65" charset="-122"/>
                <a:ea typeface="FZHei-B01" panose="03000509000000000000" pitchFamily="65" charset="-122"/>
              </a:rPr>
              <a:t>我相信</a:t>
            </a:r>
            <a:r>
              <a:rPr lang="en-US" altLang="zh-CN" sz="1600" dirty="0">
                <a:latin typeface="FZHei-B01" panose="03000509000000000000" pitchFamily="65" charset="-122"/>
                <a:ea typeface="FZHei-B01" panose="03000509000000000000" pitchFamily="65" charset="-122"/>
              </a:rPr>
              <a:t>》</a:t>
            </a:r>
            <a:r>
              <a:rPr lang="zh-CN" altLang="en-US" sz="1600" dirty="0">
                <a:latin typeface="FZHei-B01" panose="03000509000000000000" pitchFamily="65" charset="-122"/>
                <a:ea typeface="FZHei-B01" panose="03000509000000000000" pitchFamily="65" charset="-122"/>
              </a:rPr>
              <a:t>和 </a:t>
            </a:r>
            <a:r>
              <a:rPr lang="en-US" altLang="zh-CN" sz="1600" dirty="0">
                <a:latin typeface="FZHei-B01" panose="03000509000000000000" pitchFamily="65" charset="-122"/>
                <a:ea typeface="FZHei-B01" panose="03000509000000000000" pitchFamily="65" charset="-122"/>
              </a:rPr>
              <a:t>《</a:t>
            </a:r>
            <a:r>
              <a:rPr lang="zh-CN" altLang="en-US" sz="1600" dirty="0">
                <a:latin typeface="FZHei-B01" panose="03000509000000000000" pitchFamily="65" charset="-122"/>
                <a:ea typeface="FZHei-B01" panose="03000509000000000000" pitchFamily="65" charset="-122"/>
              </a:rPr>
              <a:t>感恩的心</a:t>
            </a:r>
            <a:r>
              <a:rPr lang="en-US" altLang="zh-CN" sz="1600" dirty="0">
                <a:latin typeface="FZHei-B01" panose="03000509000000000000" pitchFamily="65" charset="-122"/>
                <a:ea typeface="FZHei-B01" panose="03000509000000000000" pitchFamily="65" charset="-122"/>
              </a:rPr>
              <a:t>》</a:t>
            </a:r>
            <a:r>
              <a:rPr lang="zh-CN" altLang="en-US" sz="1600" dirty="0">
                <a:latin typeface="FZHei-B01" panose="03000509000000000000" pitchFamily="65" charset="-122"/>
                <a:ea typeface="FZHei-B01" panose="03000509000000000000" pitchFamily="65" charset="-122"/>
              </a:rPr>
              <a:t>下圆满落幕。但愿往后的他们对自己更有信心，并在未来的道路上发光发热。</a:t>
            </a:r>
            <a:endParaRPr lang="en-US" sz="1600" dirty="0">
              <a:latin typeface="FZHei-B01" panose="03000509000000000000" pitchFamily="65" charset="-122"/>
              <a:ea typeface="FZHei-B01" panose="03000509000000000000" pitchFamily="65" charset="-122"/>
            </a:endParaRPr>
          </a:p>
        </p:txBody>
      </p:sp>
      <p:pic>
        <p:nvPicPr>
          <p:cNvPr id="6" name="Picture 5" descr="C:\Users\USER\AppData\Local\Microsoft\Windows\Temporary Internet Files\Content.Word\Screenshot_2016-10-20-09-57-01.jpeg"/>
          <p:cNvPicPr/>
          <p:nvPr/>
        </p:nvPicPr>
        <p:blipFill>
          <a:blip r:embed="rId2">
            <a:extLst>
              <a:ext uri="{28A0092B-C50C-407E-A947-70E740481C1C}">
                <a14:useLocalDpi xmlns:a14="http://schemas.microsoft.com/office/drawing/2010/main" val="0"/>
              </a:ext>
            </a:extLst>
          </a:blip>
          <a:srcRect/>
          <a:stretch>
            <a:fillRect/>
          </a:stretch>
        </p:blipFill>
        <p:spPr bwMode="auto">
          <a:xfrm>
            <a:off x="515216" y="7566138"/>
            <a:ext cx="1139190" cy="1400175"/>
          </a:xfrm>
          <a:prstGeom prst="rect">
            <a:avLst/>
          </a:prstGeom>
          <a:noFill/>
          <a:ln>
            <a:noFill/>
          </a:ln>
        </p:spPr>
      </p:pic>
      <p:pic>
        <p:nvPicPr>
          <p:cNvPr id="9" name="Picture 8" descr="C:\Users\USER\AppData\Local\Microsoft\Windows\Temporary Internet Files\Content.Word\Screenshot_2016-10-20-09-56-42.jpeg"/>
          <p:cNvPicPr/>
          <p:nvPr/>
        </p:nvPicPr>
        <p:blipFill>
          <a:blip r:embed="rId3">
            <a:extLst>
              <a:ext uri="{28A0092B-C50C-407E-A947-70E740481C1C}">
                <a14:useLocalDpi xmlns:a14="http://schemas.microsoft.com/office/drawing/2010/main" val="0"/>
              </a:ext>
            </a:extLst>
          </a:blip>
          <a:srcRect/>
          <a:stretch>
            <a:fillRect/>
          </a:stretch>
        </p:blipFill>
        <p:spPr bwMode="auto">
          <a:xfrm>
            <a:off x="1879570" y="6710057"/>
            <a:ext cx="1078865" cy="1685797"/>
          </a:xfrm>
          <a:prstGeom prst="rect">
            <a:avLst/>
          </a:prstGeom>
          <a:noFill/>
          <a:ln>
            <a:noFill/>
          </a:ln>
        </p:spPr>
      </p:pic>
      <p:pic>
        <p:nvPicPr>
          <p:cNvPr id="10" name="Picture 9" descr="C:\Users\USER\AppData\Local\Microsoft\Windows\Temporary Internet Files\Content.Word\Screenshot_2016-10-20-09-56-26.jpeg"/>
          <p:cNvPicPr/>
          <p:nvPr/>
        </p:nvPicPr>
        <p:blipFill>
          <a:blip r:embed="rId4">
            <a:extLst>
              <a:ext uri="{28A0092B-C50C-407E-A947-70E740481C1C}">
                <a14:useLocalDpi xmlns:a14="http://schemas.microsoft.com/office/drawing/2010/main" val="0"/>
              </a:ext>
            </a:extLst>
          </a:blip>
          <a:srcRect/>
          <a:stretch>
            <a:fillRect/>
          </a:stretch>
        </p:blipFill>
        <p:spPr bwMode="auto">
          <a:xfrm>
            <a:off x="3241964" y="6616931"/>
            <a:ext cx="1213196" cy="1649295"/>
          </a:xfrm>
          <a:prstGeom prst="rect">
            <a:avLst/>
          </a:prstGeom>
          <a:noFill/>
          <a:ln>
            <a:noFill/>
          </a:ln>
        </p:spPr>
      </p:pic>
      <p:pic>
        <p:nvPicPr>
          <p:cNvPr id="11" name="Picture 10" descr="C:\Users\USER\AppData\Local\Microsoft\Windows\Temporary Internet Files\Content.Word\Screenshot_2016-10-20-09-56-13.jpeg"/>
          <p:cNvPicPr/>
          <p:nvPr/>
        </p:nvPicPr>
        <p:blipFill>
          <a:blip r:embed="rId5">
            <a:extLst>
              <a:ext uri="{28A0092B-C50C-407E-A947-70E740481C1C}">
                <a14:useLocalDpi xmlns:a14="http://schemas.microsoft.com/office/drawing/2010/main" val="0"/>
              </a:ext>
            </a:extLst>
          </a:blip>
          <a:srcRect/>
          <a:stretch>
            <a:fillRect/>
          </a:stretch>
        </p:blipFill>
        <p:spPr bwMode="auto">
          <a:xfrm>
            <a:off x="4688378" y="7441578"/>
            <a:ext cx="1727978" cy="1303020"/>
          </a:xfrm>
          <a:prstGeom prst="rect">
            <a:avLst/>
          </a:prstGeom>
          <a:noFill/>
          <a:ln>
            <a:noFill/>
          </a:ln>
        </p:spPr>
      </p:pic>
    </p:spTree>
    <p:extLst>
      <p:ext uri="{BB962C8B-B14F-4D97-AF65-F5344CB8AC3E}">
        <p14:creationId xmlns:p14="http://schemas.microsoft.com/office/powerpoint/2010/main" val="395215556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17</TotalTime>
  <Words>28</Words>
  <Application>Microsoft Office PowerPoint</Application>
  <PresentationFormat>A4 Paper (210x297 mm)</PresentationFormat>
  <Paragraphs>3</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Organic</vt:lpstr>
      <vt:lpstr>19.10.2016 hari ketiga KEM KEPIMPINAN PELAJAR Smjk  ( CONFORMING)  MALAYSIA PERINGKAT KEBANGSAAN KALI 11</vt:lpstr>
      <vt:lpstr>闭幕礼  天下无不散之筵席，为期四天三夜的第十一届全国国民型华文中学生领袖培训营终于来到尾声。早上八时，完成培训的250名营员带着高昂的士气抵达新纪元学院大礼堂。经过多天培训活动的他们，显得更自信、更有斗志。  不久，加影育华国民型华文中学董事长丹斯里拿督曾贵秋局绅莅临。闭幕礼即正式开始。首先是全体肃立唱国歌，紧接着是播放短片。这充满意义的短片里记录了营员们这四天以来的点点滴滴，这一切成为他们青春岁月里最美好的回忆。  回顾短片结束后，随之是营员代表陈伟致辞，以感谢马来西亚国民型中学校长理事会的付出成全了这一次的培训营。陈同学希望未来华中能继续背负培养未来领袖的使命，承办中学生领袖培训营。接着是第十一届全国国民型华文中学学生领袖培训营工委会主席曾庆玲校长致谢辞，以及加影育华国民型华文中学董事长丹斯里拿督曾贵秋局绅致闭幕词。曾庆玲校长感谢老师工委们辛苦筹办这次的的领袖培训营，让营员们参与各种活动，从中获益不浅。曾校长希望营员们能带着这份信念成为未来卓越的人才。丹斯里拿督曾贵秋局绅则表示强调领袖应具有的条件，希望营员们多向当代伟大领袖学习，学习他们的精神，建立正面的价值观。  接下来，大会颁发老师、学生工委感谢状，以感谢他们无私的付出，以促使这次营会的成功举办。大会也颁发营员奖状给予顺利完成了这四天三夜的营员最后，大会也奖项给予最佳组合之冠军、亚军与季军；领袖之夜表现特出的最佳表现演出组合之冠；最佳男营员和最佳女营员。他们都是在营会中展现领袖风范的杰出营员。曾庆玲校长也不忘颁发纪念品予丹斯里拿督曾贵秋局绅。  颁奖结束后，曾庆玲校长移交营旗给予柔佛州陈鼎星校长，既是2017年第十二届全国国民型华文中学学生领袖培训营承办州属 。  全国国民型华文中学学生领袖培训营在营歌《我相信》和 《感恩的心》下圆满落幕。但愿往后的他们对自己更有信心，并在未来的道路上发光发热。</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KEM KEPIMPINAN PELAJAR SEKOLAH-SEKOLAH MENENGAH  CONFORMING  MALAYSIA PERINGKAT KEBANGSAAN KALI 11</dc:title>
  <dc:creator>ChuaHoonWee</dc:creator>
  <cp:lastModifiedBy>USER</cp:lastModifiedBy>
  <cp:revision>7</cp:revision>
  <dcterms:created xsi:type="dcterms:W3CDTF">2016-09-06T03:37:52Z</dcterms:created>
  <dcterms:modified xsi:type="dcterms:W3CDTF">2016-10-20T02:06:32Z</dcterms:modified>
</cp:coreProperties>
</file>